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  <p:sldId id="267" r:id="rId12"/>
    <p:sldId id="268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286" r:id="rId30"/>
    <p:sldId id="287" r:id="rId31"/>
    <p:sldId id="288" r:id="rId32"/>
    <p:sldId id="289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3/25/2022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CC0F48-5F1B-4F90-9740-CB7AAD54C5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2938" y="2875181"/>
            <a:ext cx="7766936" cy="1646302"/>
          </a:xfrm>
        </p:spPr>
        <p:txBody>
          <a:bodyPr/>
          <a:lstStyle/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Назначение лекарственных</a:t>
            </a:r>
            <a:b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</a:rPr>
              <a:t>средств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</a:rPr>
              <a:t> «of label use»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en-US" sz="4400" b="1" dirty="0" err="1">
                <a:solidFill>
                  <a:schemeClr val="accent2">
                    <a:lumMod val="75000"/>
                  </a:schemeClr>
                </a:solidFill>
              </a:rPr>
              <a:t>вне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 параметров инструкции) в неонатальной практике </a:t>
            </a:r>
            <a:endParaRPr lang="ru-BY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AE733C3-B574-4868-AA1B-5A2C5A0F49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2938" y="5355197"/>
            <a:ext cx="7766936" cy="1096899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Устинович Ю.А.</a:t>
            </a:r>
            <a:endParaRPr lang="ru-BY" sz="28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610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24AFE4-B1E1-480C-AE38-8E0E22477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>
                <a:solidFill>
                  <a:srgbClr val="0070C0"/>
                </a:solidFill>
              </a:rPr>
              <a:t>Ванкомицин</a:t>
            </a:r>
            <a:r>
              <a:rPr lang="ru-RU" sz="4000" b="1" dirty="0">
                <a:solidFill>
                  <a:srgbClr val="0070C0"/>
                </a:solidFill>
              </a:rPr>
              <a:t>-ТФ</a:t>
            </a:r>
            <a:endParaRPr lang="ru-BY" sz="40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16B50AF-A141-4AFD-94C0-B027E17039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863" y="1465729"/>
            <a:ext cx="8596312" cy="444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120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24AFE4-B1E1-480C-AE38-8E0E22477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rgbClr val="0070C0"/>
                </a:solidFill>
              </a:rPr>
              <a:t>Ванкомицин</a:t>
            </a:r>
            <a:r>
              <a:rPr lang="ru-RU" b="1" dirty="0">
                <a:solidFill>
                  <a:srgbClr val="0070C0"/>
                </a:solidFill>
              </a:rPr>
              <a:t>-ТФ</a:t>
            </a:r>
            <a:endParaRPr lang="ru-BY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1471EC0-5C33-4537-A263-D46F8D8D3C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1993" y="1930400"/>
            <a:ext cx="8596312" cy="269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953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00FA7-3F29-4A6E-A406-34F41BCD1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rgbClr val="0070C0"/>
                </a:solidFill>
              </a:rPr>
              <a:t>Ванкомицин</a:t>
            </a:r>
            <a:r>
              <a:rPr lang="ru-RU" b="1" dirty="0">
                <a:solidFill>
                  <a:srgbClr val="0070C0"/>
                </a:solidFill>
              </a:rPr>
              <a:t>-ТФ</a:t>
            </a:r>
            <a:endParaRPr lang="ru-BY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18A27EB-C09D-47D2-8ED1-2F900B060B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-610" b="43259"/>
          <a:stretch/>
        </p:blipFill>
        <p:spPr>
          <a:xfrm>
            <a:off x="472046" y="1313330"/>
            <a:ext cx="9088137" cy="5208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00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00FA7-3F29-4A6E-A406-34F41BCD1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rgbClr val="0070C0"/>
                </a:solidFill>
              </a:rPr>
              <a:t>Ванкомицин</a:t>
            </a:r>
            <a:r>
              <a:rPr lang="ru-RU" b="1" dirty="0">
                <a:solidFill>
                  <a:srgbClr val="0070C0"/>
                </a:solidFill>
              </a:rPr>
              <a:t>-ТФ</a:t>
            </a:r>
            <a:endParaRPr lang="ru-BY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18A27EB-C09D-47D2-8ED1-2F900B060B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455" t="55941"/>
          <a:stretch/>
        </p:blipFill>
        <p:spPr>
          <a:xfrm>
            <a:off x="1304365" y="1721223"/>
            <a:ext cx="9990617" cy="463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43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AAA6FE-AE52-4F68-BC13-EBAF3AEAF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>
                <a:solidFill>
                  <a:srgbClr val="0070C0"/>
                </a:solidFill>
              </a:rPr>
              <a:t>Имицинем</a:t>
            </a:r>
            <a:r>
              <a:rPr lang="ru-RU" sz="4000" b="1" dirty="0">
                <a:solidFill>
                  <a:srgbClr val="0070C0"/>
                </a:solidFill>
              </a:rPr>
              <a:t>-ТФ</a:t>
            </a:r>
            <a:endParaRPr lang="ru-BY" sz="40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80AFC43-F00B-457A-9F38-3AA7686E7A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288" t="2538"/>
          <a:stretch/>
        </p:blipFill>
        <p:spPr>
          <a:xfrm>
            <a:off x="619177" y="1257133"/>
            <a:ext cx="9143388" cy="517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08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BEE1D5-EAD8-4516-9046-F794963B2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rgbClr val="0070C0"/>
                </a:solidFill>
              </a:rPr>
              <a:t>Имицинем</a:t>
            </a:r>
            <a:r>
              <a:rPr lang="ru-RU" b="1" dirty="0">
                <a:solidFill>
                  <a:srgbClr val="0070C0"/>
                </a:solidFill>
              </a:rPr>
              <a:t>-ТФ</a:t>
            </a:r>
            <a:endParaRPr lang="ru-BY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5BA2BC8-E77C-40BB-B3E4-79E499DDAC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7069" y="2389052"/>
            <a:ext cx="10917862" cy="132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222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73308-B531-4C18-9269-4CDBA4A12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err="1">
                <a:solidFill>
                  <a:srgbClr val="0070C0"/>
                </a:solidFill>
              </a:rPr>
              <a:t>Левофлоксацин</a:t>
            </a:r>
            <a:endParaRPr lang="ru-BY" sz="44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3AADD1F-C842-43B9-8677-619BB6387F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6350" t="6501"/>
          <a:stretch/>
        </p:blipFill>
        <p:spPr>
          <a:xfrm>
            <a:off x="340597" y="1707776"/>
            <a:ext cx="9725310" cy="429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0707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8A2272-30C4-447B-BBFA-22986450E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>
                <a:solidFill>
                  <a:srgbClr val="0070C0"/>
                </a:solidFill>
              </a:rPr>
              <a:t>Левофлоксацин</a:t>
            </a:r>
            <a:endParaRPr lang="ru-BY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E5EAEB9-1AB7-4D0F-9CF8-9D4C4665B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930400"/>
            <a:ext cx="8596312" cy="55770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2ACCA1-EAEC-45C1-B549-963312412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258" y="2755813"/>
            <a:ext cx="10394576" cy="247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59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B5DA8E-81BD-4081-B135-79578C372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>
                <a:solidFill>
                  <a:srgbClr val="0070C0"/>
                </a:solidFill>
              </a:rPr>
              <a:t>Левофлоксацин</a:t>
            </a:r>
            <a:r>
              <a:rPr lang="ru-RU" b="1" dirty="0">
                <a:solidFill>
                  <a:srgbClr val="0070C0"/>
                </a:solidFill>
              </a:rPr>
              <a:t>-НИКА</a:t>
            </a:r>
            <a:endParaRPr lang="ru-BY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CE26B86-D601-41AF-850F-A0FC82BD8C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976" y="2796988"/>
            <a:ext cx="11751405" cy="205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8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E19DA0-6351-4CF5-8F0D-916EFC827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</a:rPr>
              <a:t>Диазепам</a:t>
            </a:r>
            <a:endParaRPr lang="ru-BY" sz="44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4E9260A-31CE-4B59-98B5-9912ACCE6F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630" y="1358153"/>
            <a:ext cx="9276993" cy="455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87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E7BA3-AD02-4789-A5A7-44EEA6AC3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Чем Вы лечите моего ребенка?</a:t>
            </a:r>
            <a:endParaRPr lang="ru-BY" b="1" dirty="0">
              <a:solidFill>
                <a:srgbClr val="0070C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7A17526-0DFB-4AEF-9D71-6F12BD0144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92624" y="1541538"/>
            <a:ext cx="7073153" cy="470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6889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FFF47-A4B2-4A3A-970B-D039E598F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Диазепам</a:t>
            </a:r>
            <a:endParaRPr lang="ru-BY" sz="4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4E83314-41BC-4CBF-8D79-6881BAACB4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5653" y="2111188"/>
            <a:ext cx="11788893" cy="99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942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0E4DD4-D8F5-4C8F-B20B-6C2428BCD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70C0"/>
                </a:solidFill>
              </a:rPr>
              <a:t>Анальгин</a:t>
            </a:r>
            <a:endParaRPr lang="ru-BY" sz="44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FF93A0D-99B1-4ED1-96C4-756176ABC9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3331" y="1663047"/>
            <a:ext cx="8826903" cy="410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263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3DA87A-54E1-427B-AFC6-BB9B2B3C4D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>
                <a:solidFill>
                  <a:srgbClr val="0070C0"/>
                </a:solidFill>
              </a:rPr>
              <a:t>Анальгин</a:t>
            </a:r>
            <a:endParaRPr lang="ru-BY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297332A-8C35-4B0C-8B34-049DBBEB68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413815"/>
            <a:ext cx="8596312" cy="19076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40F650-E2C1-4462-AD55-AF65AB60E3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9000"/>
            <a:ext cx="12192000" cy="23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034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96196-A53E-4249-9E4E-27B0B3DB2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56238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Закон Республики Беларусь от 18 июня 1993 г. № 2435-XII «О здравоохранении» в действующей редакции (Закон Республики Беларусь от 11 декабря 2020 г. № 94-З) </a:t>
            </a:r>
            <a:endParaRPr lang="ru-BY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0357FE-98F0-4DA7-AA06-08E105DE4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/>
              <a:t>Статья 18. Методы оказания медицинской помощи</a:t>
            </a:r>
          </a:p>
          <a:p>
            <a:pPr marL="0" indent="0">
              <a:buNone/>
            </a:pPr>
            <a:r>
              <a:rPr lang="ru-RU" sz="2400" dirty="0"/>
              <a:t>В исключительных случаях, установленных Министерством здравоохранения, в интересах пациента допускается применение научно обоснованных, но еще не утвержденных к применению в установленном законодательством порядке методов оказания медицинской помощи. Решение об их применении принимается с письменного согласия пациента, а в отношении:</a:t>
            </a:r>
          </a:p>
          <a:p>
            <a:pPr marL="0" indent="0">
              <a:buNone/>
            </a:pPr>
            <a:r>
              <a:rPr lang="ru-RU" sz="2400" dirty="0"/>
              <a:t>несовершеннолетних – с письменного согласия одного из законных представителей;</a:t>
            </a:r>
            <a:endParaRPr lang="ru-BY" sz="2400" dirty="0"/>
          </a:p>
        </p:txBody>
      </p:sp>
    </p:spTree>
    <p:extLst>
      <p:ext uri="{BB962C8B-B14F-4D97-AF65-F5344CB8AC3E}">
        <p14:creationId xmlns:p14="http://schemas.microsoft.com/office/powerpoint/2010/main" val="38954616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96196-A53E-4249-9E4E-27B0B3DB2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56238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70C0"/>
                </a:solidFill>
              </a:rPr>
              <a:t>Закон Республики Беларусь от 18 июня 1993 г. № 2435-XII «О здравоохранении» в действующей редакции (Закон Республики Беларусь от 11 декабря 2020 г. № 94-З) </a:t>
            </a:r>
            <a:endParaRPr lang="ru-BY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0357FE-98F0-4DA7-AA06-08E105DE4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Статья 18. Методы оказания медицинской помощи</a:t>
            </a:r>
          </a:p>
          <a:p>
            <a:pPr marL="0" indent="0">
              <a:buNone/>
            </a:pPr>
            <a:r>
              <a:rPr lang="ru-RU" sz="2400" dirty="0"/>
              <a:t>При отсутствии лиц, указанных в части второй настоящей статьи, или невозможности в обоснованно короткий срок (исходя из состояния здоровья пациента) установить их местонахождение решение о применении научно обоснованных, но еще не утвержденных к применению в установленном законодательством порядке методов оказания медицинской помощи принимается врачебным консилиумом.</a:t>
            </a:r>
          </a:p>
        </p:txBody>
      </p:sp>
    </p:spTree>
    <p:extLst>
      <p:ext uri="{BB962C8B-B14F-4D97-AF65-F5344CB8AC3E}">
        <p14:creationId xmlns:p14="http://schemas.microsoft.com/office/powerpoint/2010/main" val="20727239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96196-A53E-4249-9E4E-27B0B3DB2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56238"/>
            <a:ext cx="8596668" cy="13208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Закон Республики Беларусь от 18 июня 1993 г. № 2435-XII «О здравоохранении» в действующей редакции (Закон Республики Беларусь от 11 декабря 2020 г. № 94-З) </a:t>
            </a:r>
            <a:endParaRPr lang="ru-BY" sz="2800" b="1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0357FE-98F0-4DA7-AA06-08E105DE4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/>
              <a:t>Статья 17. Лечащий врач, врачебные консультации (консилиумы), врачебно-консультационные и иные комиссии</a:t>
            </a:r>
          </a:p>
          <a:p>
            <a:pPr marL="0" indent="0">
              <a:buNone/>
            </a:pPr>
            <a:r>
              <a:rPr lang="ru-RU" sz="2400" dirty="0"/>
              <a:t>Лечащим врачом является врач-специалист, который организует и оказывает медицинскую помощь пациенту в период его медицинского наблюдения и лечения, а в случае необходимости:</a:t>
            </a:r>
          </a:p>
          <a:p>
            <a:pPr marL="0" indent="0">
              <a:buNone/>
            </a:pPr>
            <a:r>
              <a:rPr lang="ru-RU" sz="2400" dirty="0"/>
              <a:t>ставит перед руководителем организации здравоохранения вопрос о необходимости проведения врачебных консультаций (консилиумов), в том числе с применением телемедицинских технологий;</a:t>
            </a:r>
          </a:p>
        </p:txBody>
      </p:sp>
    </p:spTree>
    <p:extLst>
      <p:ext uri="{BB962C8B-B14F-4D97-AF65-F5344CB8AC3E}">
        <p14:creationId xmlns:p14="http://schemas.microsoft.com/office/powerpoint/2010/main" val="2133179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E056368-8F1F-45AC-B5C9-8800A77B6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3" y="1317813"/>
            <a:ext cx="9192807" cy="47235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Для реализации этой нормы закона Министерством здравоохранения Республики Беларусь было принято постановление от 20 декабря 2008 г. №224 «Об утверждении инструкции о порядке проведения врачебных консультаций (консилиумов) и признании утратившим силу постановления Министерства здравоохранения Республики Беларусь от 21 июня 2002 г. № 34». В настоящее время постановление действует в редакциях постановлений Минздрава от 12.01.2011 № 4, от 10.12.2014 № 92, от 27.05.2021 №</a:t>
            </a:r>
            <a:r>
              <a:rPr lang="en-US" sz="2400" dirty="0"/>
              <a:t> 63 </a:t>
            </a:r>
            <a:r>
              <a:rPr lang="ru-RU" sz="2400" dirty="0"/>
              <a:t>.</a:t>
            </a:r>
            <a:endParaRPr lang="ru-BY" sz="2400" dirty="0"/>
          </a:p>
        </p:txBody>
      </p:sp>
    </p:spTree>
    <p:extLst>
      <p:ext uri="{BB962C8B-B14F-4D97-AF65-F5344CB8AC3E}">
        <p14:creationId xmlns:p14="http://schemas.microsoft.com/office/powerpoint/2010/main" val="226811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5F3FD-FB6A-4DC5-905D-0E8282FEB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Постановление от 20 декабря 2008 г. №224 «Об утверждении инструкции о порядке проведения врачебных консультаций (консилиумов)</a:t>
            </a:r>
            <a:endParaRPr lang="ru-BY" sz="2800" b="1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113A14-7236-47D7-AE17-836A5C0BB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36762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8. Основаниями для проведения врачебного консилиума являются:</a:t>
            </a:r>
          </a:p>
          <a:p>
            <a:pPr marL="0" indent="0">
              <a:buNone/>
            </a:pPr>
            <a:r>
              <a:rPr lang="ru-RU" sz="2000" dirty="0"/>
              <a:t>….</a:t>
            </a:r>
          </a:p>
          <a:p>
            <a:pPr marL="0" indent="0">
              <a:buNone/>
            </a:pPr>
            <a:r>
              <a:rPr lang="ru-RU" sz="2400" dirty="0"/>
              <a:t>необходимость применения научно обоснованных, но еще не утвержденных к применению в установленном законодательством порядке методов оказания медицинской помощи;</a:t>
            </a:r>
            <a:endParaRPr lang="ru-BY" sz="2400" dirty="0"/>
          </a:p>
        </p:txBody>
      </p:sp>
    </p:spTree>
    <p:extLst>
      <p:ext uri="{BB962C8B-B14F-4D97-AF65-F5344CB8AC3E}">
        <p14:creationId xmlns:p14="http://schemas.microsoft.com/office/powerpoint/2010/main" val="18614371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5F3FD-FB6A-4DC5-905D-0E8282FEB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Постановление от 20 декабря 2008 г. №224 «Об утверждении инструкции о порядке проведения врачебных консультаций (консилиумов)</a:t>
            </a:r>
            <a:endParaRPr lang="ru-BY" sz="2800" b="1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113A14-7236-47D7-AE17-836A5C0BB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36762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9. Врачебный консилиум проводится при участии </a:t>
            </a:r>
            <a:r>
              <a:rPr lang="ru-RU" sz="2400" u="sng" dirty="0"/>
              <a:t>руководителя</a:t>
            </a:r>
            <a:r>
              <a:rPr lang="ru-RU" sz="2400" dirty="0"/>
              <a:t> организации и (</a:t>
            </a:r>
            <a:r>
              <a:rPr lang="ru-RU" sz="2400" u="sng" dirty="0"/>
              <a:t>или</a:t>
            </a:r>
            <a:r>
              <a:rPr lang="ru-RU" sz="2400" dirty="0"/>
              <a:t>) его </a:t>
            </a:r>
            <a:r>
              <a:rPr lang="ru-RU" sz="2400" u="sng" dirty="0"/>
              <a:t>заместителя по медицинской части</a:t>
            </a:r>
            <a:r>
              <a:rPr lang="ru-RU" sz="2400" dirty="0"/>
              <a:t>, </a:t>
            </a:r>
            <a:r>
              <a:rPr lang="ru-RU" sz="2400" u="sng" dirty="0"/>
              <a:t>руководителя структурного подразделения организации, ответственного дежурного врача-специалиста организации или лечащего врача</a:t>
            </a:r>
            <a:r>
              <a:rPr lang="ru-RU" sz="2400" dirty="0"/>
              <a:t>, в клинической организации – при участии </a:t>
            </a:r>
            <a:r>
              <a:rPr lang="ru-RU" sz="2400" u="sng" dirty="0"/>
              <a:t>сотрудника профильной кафедры</a:t>
            </a:r>
            <a:r>
              <a:rPr lang="ru-RU" sz="2400" dirty="0"/>
              <a:t> учреждения образования, осуществляющего подготовку, повышение квалификации и (или) переподготовку специалистов с высшим медицинским, фармацевтическим образованием.</a:t>
            </a:r>
            <a:endParaRPr lang="ru-BY" sz="2800" dirty="0"/>
          </a:p>
        </p:txBody>
      </p:sp>
    </p:spTree>
    <p:extLst>
      <p:ext uri="{BB962C8B-B14F-4D97-AF65-F5344CB8AC3E}">
        <p14:creationId xmlns:p14="http://schemas.microsoft.com/office/powerpoint/2010/main" val="4423402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5F3FD-FB6A-4DC5-905D-0E8282FEB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Постановление от 20 декабря 2008 г. №224 «Об утверждении инструкции о порядке проведения врачебных консультаций (консилиумов)</a:t>
            </a:r>
            <a:endParaRPr lang="ru-BY" sz="2800" b="1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113A14-7236-47D7-AE17-836A5C0BB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36762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10. Допускается проведение врачебной консультации (консилиума) с применением телемедицинских технологий путем дистанционного взаимодействия медицинских работников между собой, с пациентами или лицами, указанными в части второй статьи 18 Закона Республики Беларусь «О здравоохранении».</a:t>
            </a:r>
            <a:endParaRPr lang="ru-BY" sz="2800" b="1" dirty="0"/>
          </a:p>
        </p:txBody>
      </p:sp>
    </p:spTree>
    <p:extLst>
      <p:ext uri="{BB962C8B-B14F-4D97-AF65-F5344CB8AC3E}">
        <p14:creationId xmlns:p14="http://schemas.microsoft.com/office/powerpoint/2010/main" val="1802964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A3798C-E23B-4814-81FB-7E71EF327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А можно ли это ему назначать?</a:t>
            </a:r>
            <a:endParaRPr lang="ru-BY" b="1" dirty="0">
              <a:solidFill>
                <a:srgbClr val="0070C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4F12E0D-E6DB-483D-A6EE-C377A19A86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9677" y="1689941"/>
            <a:ext cx="3376794" cy="477031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84A9B6-C39D-4D48-BB89-F42A5CE19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814" y="1689941"/>
            <a:ext cx="3735488" cy="511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401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0EEF1-A527-43E2-89C4-93C7A4B24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Постановление от 20 декабря 2008 г. №224 «Об утверждении инструкции о порядке проведения врачебных консультаций (консилиумов)</a:t>
            </a:r>
            <a:endParaRPr lang="ru-BY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AA2FC-FE1D-4778-8294-E48F52AF3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36762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13. Решение о необходимости проведения врачебной консультации (консилиума) оформляется путем внесения записи в медицинские документы пациента </a:t>
            </a:r>
            <a:r>
              <a:rPr lang="ru-RU" sz="2400" b="1" dirty="0"/>
              <a:t>с указанием цели проведения </a:t>
            </a:r>
            <a:r>
              <a:rPr lang="ru-RU" sz="2000" dirty="0"/>
              <a:t>врачебной консультации (</a:t>
            </a:r>
            <a:r>
              <a:rPr lang="ru-RU" sz="2400" b="1" dirty="0"/>
              <a:t>консилиума</a:t>
            </a:r>
            <a:r>
              <a:rPr lang="ru-RU" sz="2000" dirty="0"/>
              <a:t>) и подписывается лицом, его принявшим, имеющим на это полномочия.</a:t>
            </a:r>
            <a:endParaRPr lang="ru-BY" sz="2000" dirty="0"/>
          </a:p>
        </p:txBody>
      </p:sp>
    </p:spTree>
    <p:extLst>
      <p:ext uri="{BB962C8B-B14F-4D97-AF65-F5344CB8AC3E}">
        <p14:creationId xmlns:p14="http://schemas.microsoft.com/office/powerpoint/2010/main" val="35837247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0EEF1-A527-43E2-89C4-93C7A4B24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Постановление от 20 декабря 2008 г. №224 «Об утверждении инструкции о порядке проведения врачебных консультаций (консилиумов)</a:t>
            </a:r>
            <a:endParaRPr lang="ru-BY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AA2FC-FE1D-4778-8294-E48F52AF3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36762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22. Заключение врачебной консультации (консилиума) вносится в медицинские документы пациента и включает в себя:</a:t>
            </a:r>
          </a:p>
          <a:p>
            <a:pPr marL="0" indent="0">
              <a:buNone/>
            </a:pPr>
            <a:r>
              <a:rPr lang="ru-RU" sz="2000" dirty="0"/>
              <a:t>дату и время проведения врачебной консультации (консилиума);</a:t>
            </a:r>
          </a:p>
          <a:p>
            <a:pPr marL="0" indent="0">
              <a:buNone/>
            </a:pPr>
            <a:r>
              <a:rPr lang="ru-RU" sz="2000" dirty="0"/>
              <a:t>сведения о специалисте организации с указанием фамилии, собственного имени, отчества (если таковое имеется), специальности, занимаемой должности служащего, при наличии - квалификационной категории, ученого звания, ученой степени;</a:t>
            </a:r>
          </a:p>
          <a:p>
            <a:pPr marL="0" indent="0">
              <a:buNone/>
            </a:pPr>
            <a:r>
              <a:rPr lang="ru-RU" sz="2000" dirty="0"/>
              <a:t>установленный диагноз;</a:t>
            </a:r>
          </a:p>
          <a:p>
            <a:pPr marL="0" indent="0">
              <a:buNone/>
            </a:pPr>
            <a:endParaRPr lang="ru-BY" sz="2000" dirty="0"/>
          </a:p>
        </p:txBody>
      </p:sp>
    </p:spTree>
    <p:extLst>
      <p:ext uri="{BB962C8B-B14F-4D97-AF65-F5344CB8AC3E}">
        <p14:creationId xmlns:p14="http://schemas.microsoft.com/office/powerpoint/2010/main" val="11898354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0EEF1-A527-43E2-89C4-93C7A4B24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Постановление от 20 декабря 2008 г. №224 «Об утверждении инструкции о порядке проведения врачебных консультаций (консилиумов)</a:t>
            </a:r>
            <a:endParaRPr lang="ru-BY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EAA2FC-FE1D-4778-8294-E48F52AF3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367627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результаты медицинского осмотра пациента;</a:t>
            </a:r>
          </a:p>
          <a:p>
            <a:pPr marL="0" indent="0">
              <a:buNone/>
            </a:pPr>
            <a:r>
              <a:rPr lang="ru-RU" sz="2000" dirty="0"/>
              <a:t>результаты дополнительных исследований, подтверждающих диагноз;</a:t>
            </a:r>
          </a:p>
          <a:p>
            <a:pPr marL="0" indent="0">
              <a:buNone/>
            </a:pPr>
            <a:r>
              <a:rPr lang="ru-RU" sz="2000" dirty="0"/>
              <a:t>транспортабельность и способ транспортировки (эвакуации) при необходимости перевода пациента в другую организацию;</a:t>
            </a:r>
          </a:p>
          <a:p>
            <a:pPr marL="0" indent="0">
              <a:buNone/>
            </a:pPr>
            <a:r>
              <a:rPr lang="ru-RU" sz="2000" dirty="0"/>
              <a:t>рекомендации по оказанию медицинской помощи.</a:t>
            </a:r>
          </a:p>
          <a:p>
            <a:pPr marL="0" indent="0">
              <a:buNone/>
            </a:pPr>
            <a:r>
              <a:rPr lang="ru-RU" sz="2000" dirty="0"/>
              <a:t>При необходимости проведения повторной врачебной консультации (консилиума) указываются предполагаемая дата и время проведения.</a:t>
            </a:r>
          </a:p>
          <a:p>
            <a:pPr marL="0" indent="0">
              <a:buNone/>
            </a:pPr>
            <a:endParaRPr lang="ru-BY" sz="2000" dirty="0"/>
          </a:p>
        </p:txBody>
      </p:sp>
    </p:spTree>
    <p:extLst>
      <p:ext uri="{BB962C8B-B14F-4D97-AF65-F5344CB8AC3E}">
        <p14:creationId xmlns:p14="http://schemas.microsoft.com/office/powerpoint/2010/main" val="4161680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AAC99-B327-48BF-9A0E-3006B2DB9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991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>
                <a:solidFill>
                  <a:srgbClr val="0070C0"/>
                </a:solidFill>
              </a:rPr>
              <a:t>Меропенем</a:t>
            </a:r>
            <a:endParaRPr lang="ru-BY" sz="4000" b="1" dirty="0">
              <a:solidFill>
                <a:srgbClr val="0070C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326271A-4630-4B7C-90B4-960A5D813C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518" t="7042" r="4025" b="803"/>
          <a:stretch/>
        </p:blipFill>
        <p:spPr>
          <a:xfrm>
            <a:off x="1327011" y="1250577"/>
            <a:ext cx="821155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592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ACF7ADEE-2ED7-4905-ACA4-A5CD6252EB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134" y="1303044"/>
            <a:ext cx="8845868" cy="4972250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AAC99-B327-48BF-9A0E-3006B2DB9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991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>
                <a:solidFill>
                  <a:srgbClr val="0070C0"/>
                </a:solidFill>
              </a:rPr>
              <a:t>Меропенем</a:t>
            </a:r>
            <a:endParaRPr lang="ru-BY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75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AAC99-B327-48BF-9A0E-3006B2DB9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09918"/>
          </a:xfrm>
        </p:spPr>
        <p:txBody>
          <a:bodyPr/>
          <a:lstStyle/>
          <a:p>
            <a:pPr algn="ctr"/>
            <a:r>
              <a:rPr lang="ru-RU" b="1" dirty="0" err="1">
                <a:solidFill>
                  <a:srgbClr val="0070C0"/>
                </a:solidFill>
              </a:rPr>
              <a:t>Меропенем</a:t>
            </a:r>
            <a:endParaRPr lang="ru-BY" b="1" dirty="0">
              <a:solidFill>
                <a:srgbClr val="0070C0"/>
              </a:solidFill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61676448-5B4C-4F26-8E0E-EB1F18E7E3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648" y="1405748"/>
            <a:ext cx="9967719" cy="13240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156A494-BB7C-4B95-8934-27564D99D0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48" y="2729753"/>
            <a:ext cx="10157661" cy="23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713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8FC92-3A71-41C0-BA8C-E09869B0F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err="1">
                <a:solidFill>
                  <a:srgbClr val="0070C0"/>
                </a:solidFill>
              </a:rPr>
              <a:t>Ванкомицин</a:t>
            </a:r>
            <a:endParaRPr lang="ru-BY" sz="40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328261D-4E97-48DF-86D7-D50ECE6777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501" y="1382937"/>
            <a:ext cx="9380483" cy="542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238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8FC92-3A71-41C0-BA8C-E09869B0F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err="1">
                <a:solidFill>
                  <a:srgbClr val="0070C0"/>
                </a:solidFill>
              </a:rPr>
              <a:t>Ванкомицин</a:t>
            </a:r>
            <a:endParaRPr lang="ru-BY" sz="4400" b="1" dirty="0">
              <a:solidFill>
                <a:srgbClr val="0070C0"/>
              </a:solidFill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2AB35422-4339-42EE-9FD2-4C70621FEB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3000" y="1997634"/>
            <a:ext cx="9424669" cy="304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83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48FC92-3A71-41C0-BA8C-E09869B0F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err="1">
                <a:solidFill>
                  <a:srgbClr val="0070C0"/>
                </a:solidFill>
              </a:rPr>
              <a:t>Ванкомицин</a:t>
            </a:r>
            <a:endParaRPr lang="ru-BY" sz="4400" b="1" dirty="0">
              <a:solidFill>
                <a:srgbClr val="0070C0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70563AE-3280-49CD-BDED-94A510FC71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8885" y="1565802"/>
            <a:ext cx="9314633" cy="147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20822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287</TotalTime>
  <Words>814</Words>
  <Application>Microsoft Office PowerPoint</Application>
  <PresentationFormat>Широкоэкранный</PresentationFormat>
  <Paragraphs>56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Trebuchet MS</vt:lpstr>
      <vt:lpstr>Wingdings 3</vt:lpstr>
      <vt:lpstr>Аспект</vt:lpstr>
      <vt:lpstr>Назначение лекарственных средств «of label use» (вне параметров инструкции) в неонатальной практике </vt:lpstr>
      <vt:lpstr>Чем Вы лечите моего ребенка?</vt:lpstr>
      <vt:lpstr>А можно ли это ему назначать?</vt:lpstr>
      <vt:lpstr>Меропенем</vt:lpstr>
      <vt:lpstr>Меропенем</vt:lpstr>
      <vt:lpstr>Меропенем</vt:lpstr>
      <vt:lpstr>Ванкомицин</vt:lpstr>
      <vt:lpstr>Ванкомицин</vt:lpstr>
      <vt:lpstr>Ванкомицин</vt:lpstr>
      <vt:lpstr>Ванкомицин-ТФ</vt:lpstr>
      <vt:lpstr>Ванкомицин-ТФ</vt:lpstr>
      <vt:lpstr>Ванкомицин-ТФ</vt:lpstr>
      <vt:lpstr>Ванкомицин-ТФ</vt:lpstr>
      <vt:lpstr>Имицинем-ТФ</vt:lpstr>
      <vt:lpstr>Имицинем-ТФ</vt:lpstr>
      <vt:lpstr>Левофлоксацин</vt:lpstr>
      <vt:lpstr>Левофлоксацин</vt:lpstr>
      <vt:lpstr>Левофлоксацин-НИКА</vt:lpstr>
      <vt:lpstr>Диазепам</vt:lpstr>
      <vt:lpstr>Диазепам</vt:lpstr>
      <vt:lpstr>Анальгин</vt:lpstr>
      <vt:lpstr>Анальгин</vt:lpstr>
      <vt:lpstr>Закон Республики Беларусь от 18 июня 1993 г. № 2435-XII «О здравоохранении» в действующей редакции (Закон Республики Беларусь от 11 декабря 2020 г. № 94-З) </vt:lpstr>
      <vt:lpstr>Закон Республики Беларусь от 18 июня 1993 г. № 2435-XII «О здравоохранении» в действующей редакции (Закон Республики Беларусь от 11 декабря 2020 г. № 94-З) </vt:lpstr>
      <vt:lpstr>Закон Республики Беларусь от 18 июня 1993 г. № 2435-XII «О здравоохранении» в действующей редакции (Закон Республики Беларусь от 11 декабря 2020 г. № 94-З) </vt:lpstr>
      <vt:lpstr>Презентация PowerPoint</vt:lpstr>
      <vt:lpstr>Постановление от 20 декабря 2008 г. №224 «Об утверждении инструкции о порядке проведения врачебных консультаций (консилиумов)</vt:lpstr>
      <vt:lpstr>Постановление от 20 декабря 2008 г. №224 «Об утверждении инструкции о порядке проведения врачебных консультаций (консилиумов)</vt:lpstr>
      <vt:lpstr>Постановление от 20 декабря 2008 г. №224 «Об утверждении инструкции о порядке проведения врачебных консультаций (консилиумов)</vt:lpstr>
      <vt:lpstr>Постановление от 20 декабря 2008 г. №224 «Об утверждении инструкции о порядке проведения врачебных консультаций (консилиумов)</vt:lpstr>
      <vt:lpstr>Постановление от 20 декабря 2008 г. №224 «Об утверждении инструкции о порядке проведения врачебных консультаций (консилиумов)</vt:lpstr>
      <vt:lpstr>Постановление от 20 декабря 2008 г. №224 «Об утверждении инструкции о порядке проведения врачебных консультаций (консилиумов)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использования off-label препаратов в неонатологии</dc:title>
  <dc:creator>TechnoBoard</dc:creator>
  <cp:lastModifiedBy>TechnoBoard</cp:lastModifiedBy>
  <cp:revision>31</cp:revision>
  <dcterms:created xsi:type="dcterms:W3CDTF">2022-03-21T09:15:43Z</dcterms:created>
  <dcterms:modified xsi:type="dcterms:W3CDTF">2022-03-25T03:53:24Z</dcterms:modified>
</cp:coreProperties>
</file>